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4" r:id="rId6"/>
    <p:sldId id="260" r:id="rId7"/>
    <p:sldId id="261" r:id="rId8"/>
    <p:sldId id="262" r:id="rId9"/>
    <p:sldId id="265" r:id="rId10"/>
    <p:sldId id="266" r:id="rId11"/>
    <p:sldId id="263" r:id="rId12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4" d="100"/>
          <a:sy n="154" d="100"/>
        </p:scale>
        <p:origin x="53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69890C0-BFAB-D358-7BDF-AE40EC8F44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15544BDC-6988-86D7-6919-BFB2A507DA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60F9CAA-651E-C339-2831-2E451DC040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D1D0E-6CE2-4FBF-842B-2F9D887B5734}" type="datetimeFigureOut">
              <a:rPr lang="cs-CZ" smtClean="0"/>
              <a:t>03.12.2025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C5E2FEE-ACFF-EFAF-F97E-FEE211A50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6CB549B-C21D-8ADF-AB1A-F50E3AE34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F1A2B-7B94-4B5F-A687-336B98F0455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79224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CF91697-497A-F02C-91F9-4BE318FAD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633762F-0BD0-A15C-D5FE-B8052CB30B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D94DF1B-3CEC-B340-ED5B-1C853C7DB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D1D0E-6CE2-4FBF-842B-2F9D887B5734}" type="datetimeFigureOut">
              <a:rPr lang="cs-CZ" smtClean="0"/>
              <a:t>03.12.2025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9ACD6A5-8DA5-5222-DB2C-681F60975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F197605-43DA-00C9-ABD2-5ADC0CD53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F1A2B-7B94-4B5F-A687-336B98F0455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58724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8FC541C-95EA-9C69-BB0E-986630DD0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2DCE63D-4703-8B11-02EE-A81AC0A2AF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79C1AC1-594D-4E12-70D9-D2972C5EE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D1D0E-6CE2-4FBF-842B-2F9D887B5734}" type="datetimeFigureOut">
              <a:rPr lang="cs-CZ" smtClean="0"/>
              <a:t>03.12.2025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08B0E48-D829-DE82-4DCE-34247C253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5461CE1-35A2-B42A-DFDF-8129ED968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F1A2B-7B94-4B5F-A687-336B98F0455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12281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B277C80-4E85-7AD2-468C-132D3E25F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C3A4136-1C6B-41F5-B6C1-BEA662668C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3B12C3C5-CBF2-312D-2AA3-0424CB990B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4424C670-2D6B-BF0F-B213-ABFA68DAD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D1D0E-6CE2-4FBF-842B-2F9D887B5734}" type="datetimeFigureOut">
              <a:rPr lang="cs-CZ" smtClean="0"/>
              <a:t>03.12.2025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52F83815-96D0-C20F-9882-7941EEB200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0C4AD64A-A22E-7E4A-296D-BFA56F757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F1A2B-7B94-4B5F-A687-336B98F0455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93705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1130E0B-F125-5D33-7D1C-B19DB0A9E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616C631-A1FB-665D-3151-1BF91FD06A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5795C3BE-2C68-62D8-2ABF-4BA9A53006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3B2D6A19-D300-399A-A529-F665FD2451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AB4AC2D5-A537-7C06-543A-646901ECBA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F1024993-51B5-07D9-08F0-84CF2D212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D1D0E-6CE2-4FBF-842B-2F9D887B5734}" type="datetimeFigureOut">
              <a:rPr lang="cs-CZ" smtClean="0"/>
              <a:t>03.12.2025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9581F7C3-C5F5-8466-59DF-25E591596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20A742EA-B18E-4AB4-AB88-B36ACABD6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F1A2B-7B94-4B5F-A687-336B98F0455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04458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F7189A7-93CE-EF31-BBBB-0CEC442E2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634F46BD-783D-E3B5-7F11-7A9BB96AFD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D1D0E-6CE2-4FBF-842B-2F9D887B5734}" type="datetimeFigureOut">
              <a:rPr lang="cs-CZ" smtClean="0"/>
              <a:t>03.12.2025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51705BE5-D1EC-8E67-BE79-4DF56CAB3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746A8300-CD19-A585-2AD8-6F02D726D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F1A2B-7B94-4B5F-A687-336B98F0455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66745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0B4CC5F3-6730-32E9-7029-5366A5A48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D1D0E-6CE2-4FBF-842B-2F9D887B5734}" type="datetimeFigureOut">
              <a:rPr lang="cs-CZ" smtClean="0"/>
              <a:t>03.12.2025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F3474506-0FC3-411B-A3E8-52E4D6505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7F2680A-9DF7-163F-3AEF-BA9E619FD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F1A2B-7B94-4B5F-A687-336B98F0455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326489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1BBE463-8D2D-4221-395D-3DD8BAEED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C1D68D7-C845-FFEF-F961-77668723EF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40C61061-6EF7-4A34-B62C-165A625D48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017D66B3-63C4-DA04-F538-C377CAC5D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D1D0E-6CE2-4FBF-842B-2F9D887B5734}" type="datetimeFigureOut">
              <a:rPr lang="cs-CZ" smtClean="0"/>
              <a:t>03.12.2025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88387DFC-FD1B-1829-280A-D736E9841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C9705FCE-A932-07FA-FE8D-BD454F1BA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F1A2B-7B94-4B5F-A687-336B98F0455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43533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58EAD1-68DA-D22E-C517-9D04DF7E7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CF6A47B1-A935-77E6-84A0-15942154C7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03189555-013F-B3B1-3A92-F5E8432B17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59D74E78-4F07-B69F-3FFD-282271B6B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D1D0E-6CE2-4FBF-842B-2F9D887B5734}" type="datetimeFigureOut">
              <a:rPr lang="cs-CZ" smtClean="0"/>
              <a:t>03.12.2025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A53BD6FB-B88E-38E1-E49D-0742690BD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4302166E-6C78-F68B-CFD3-F100ABB1F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F1A2B-7B94-4B5F-A687-336B98F0455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19256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B34EA0F-AE02-6CB0-61CA-E217E3CCC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17BF5084-66CE-FE31-E9B9-04755D1350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3C55852-C5FE-CDDF-CA80-B0AD4979A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D1D0E-6CE2-4FBF-842B-2F9D887B5734}" type="datetimeFigureOut">
              <a:rPr lang="cs-CZ" smtClean="0"/>
              <a:t>03.12.2025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7E7A19B-F924-245B-4202-30F506F0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1A6454E-DC72-A9D9-F02B-FF5A331CD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F1A2B-7B94-4B5F-A687-336B98F0455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95640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B02E945D-D23E-F156-1359-E0515AF17A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CA7CDE77-B52B-1166-90CE-D232D1ED1F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ACC8570-962C-2729-CA1E-8B35EC17CA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D1D0E-6CE2-4FBF-842B-2F9D887B5734}" type="datetimeFigureOut">
              <a:rPr lang="cs-CZ" smtClean="0"/>
              <a:t>03.12.2025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0850DB3-D869-CDA1-9C30-AEEF8AEFC4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CA40D78-4CA5-271E-C96F-38FF22360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F1A2B-7B94-4B5F-A687-336B98F0455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33546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2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07D73BAC-0F73-B9A7-0CE0-DC64F5C022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7569247-05D4-03D5-0DAA-5D8AF55C3C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291613A-BAA8-5061-7EE3-3F4F368C49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7D1D0E-6CE2-4FBF-842B-2F9D887B5734}" type="datetimeFigureOut">
              <a:rPr lang="cs-CZ" smtClean="0"/>
              <a:t>03.12.2025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B30B308-07A7-01B8-749D-832B3E61CE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9FB68EA-826C-4D2D-1D20-FA1DE754C3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5F1A2B-7B94-4B5F-A687-336B98F0455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20379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1DA64200-B37E-9908-8F13-EC59B4A23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474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2CE7E99-8B91-EA86-E217-5CC3C2E15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Co je právní vztah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AC7A4FAA-425F-8E2F-7EFC-0F500FA451A9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1846757"/>
            <a:ext cx="8563377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cs-CZ" altLang="cs-CZ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cs-CZ" altLang="cs-CZ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Je to vztah mezi dvěma nebo více osobami, který je upraven právem.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cs-CZ" altLang="cs-CZ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Vzniká na základě právního úkonu – např. podpisem, souhlasem, objednávkou, kliknutím.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cs-CZ" altLang="cs-CZ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Každá strana má práva a povinnosti, která z dohody vyplývají.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cs-CZ" altLang="cs-CZ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Právní vztahy vznikají i bez papírové smlouvy – často elektronicky.</a:t>
            </a:r>
          </a:p>
        </p:txBody>
      </p:sp>
      <p:pic>
        <p:nvPicPr>
          <p:cNvPr id="2051" name="Picture 3" descr="Paragraf § - Jak ho napsat a kdy se používá | ZnakyNaKlavesnici.cz">
            <a:extLst>
              <a:ext uri="{FF2B5EF4-FFF2-40B4-BE49-F238E27FC236}">
                <a16:creationId xmlns:a16="http://schemas.microsoft.com/office/drawing/2014/main" id="{7DDE0422-F042-31FE-607C-18398086C2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59" t="18627" r="38804" b="20428"/>
          <a:stretch>
            <a:fillRect/>
          </a:stretch>
        </p:blipFill>
        <p:spPr bwMode="auto">
          <a:xfrm>
            <a:off x="9401577" y="1600535"/>
            <a:ext cx="2375897" cy="4524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18474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747373E-C325-4DD5-0D00-FB2250387D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45489"/>
          </a:xfrm>
        </p:spPr>
        <p:txBody>
          <a:bodyPr/>
          <a:lstStyle/>
          <a:p>
            <a:pPr algn="ctr"/>
            <a:r>
              <a:rPr lang="cs-CZ" b="1" dirty="0"/>
              <a:t>Digitální právní vztahy kolem nás</a:t>
            </a:r>
          </a:p>
        </p:txBody>
      </p:sp>
      <p:graphicFrame>
        <p:nvGraphicFramePr>
          <p:cNvPr id="4" name="Zástupný obsah 3">
            <a:extLst>
              <a:ext uri="{FF2B5EF4-FFF2-40B4-BE49-F238E27FC236}">
                <a16:creationId xmlns:a16="http://schemas.microsoft.com/office/drawing/2014/main" id="{78A12430-7143-2CC6-E5BA-EB49F00A7A7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6739392"/>
              </p:ext>
            </p:extLst>
          </p:nvPr>
        </p:nvGraphicFramePr>
        <p:xfrm>
          <a:off x="838200" y="1880315"/>
          <a:ext cx="10830059" cy="4481850"/>
        </p:xfrm>
        <a:graphic>
          <a:graphicData uri="http://schemas.openxmlformats.org/drawingml/2006/table">
            <a:tbl>
              <a:tblPr/>
              <a:tblGrid>
                <a:gridCol w="2355841">
                  <a:extLst>
                    <a:ext uri="{9D8B030D-6E8A-4147-A177-3AD203B41FA5}">
                      <a16:colId xmlns:a16="http://schemas.microsoft.com/office/drawing/2014/main" val="4231697186"/>
                    </a:ext>
                  </a:extLst>
                </a:gridCol>
                <a:gridCol w="4036911">
                  <a:extLst>
                    <a:ext uri="{9D8B030D-6E8A-4147-A177-3AD203B41FA5}">
                      <a16:colId xmlns:a16="http://schemas.microsoft.com/office/drawing/2014/main" val="84934741"/>
                    </a:ext>
                  </a:extLst>
                </a:gridCol>
                <a:gridCol w="4437307">
                  <a:extLst>
                    <a:ext uri="{9D8B030D-6E8A-4147-A177-3AD203B41FA5}">
                      <a16:colId xmlns:a16="http://schemas.microsoft.com/office/drawing/2014/main" val="1973762161"/>
                    </a:ext>
                  </a:extLst>
                </a:gridCol>
              </a:tblGrid>
              <a:tr h="89637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cs-CZ" sz="2400" b="1"/>
                        <a:t>Situace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cs-CZ" sz="2400" b="1"/>
                        <a:t>Jaký právní vztah vzniká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cs-CZ" sz="2400" b="1" dirty="0"/>
                        <a:t>Co to znamená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3236876"/>
                  </a:ext>
                </a:extLst>
              </a:tr>
              <a:tr h="89637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cs-CZ" sz="2400"/>
                        <a:t>Připojení k Wi-Fi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cs-CZ" sz="2400"/>
                        <a:t>Licenční smlouva o užívání služby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cs-CZ" sz="2400" dirty="0"/>
                        <a:t>Souhlas s pravidly poskytovatele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8763308"/>
                  </a:ext>
                </a:extLst>
              </a:tr>
              <a:tr h="89637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cs-CZ" sz="2400"/>
                        <a:t>Instalace aplikace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cs-CZ" sz="2400"/>
                        <a:t>Licenční smlouva (EULA)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cs-CZ" sz="2400" dirty="0"/>
                        <a:t>Souhlas s podmínkami používání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9466024"/>
                  </a:ext>
                </a:extLst>
              </a:tr>
              <a:tr h="89637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cs-CZ" sz="2400"/>
                        <a:t>Objednávka jídla / taxi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cs-CZ" sz="2400"/>
                        <a:t>Smlouva o poskytování služby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cs-CZ" sz="2400" dirty="0"/>
                        <a:t>Povinnost zaplatit a dodat službu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5648994"/>
                  </a:ext>
                </a:extLst>
              </a:tr>
              <a:tr h="89637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cs-CZ" sz="2400"/>
                        <a:t>Převzetí balíčku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cs-CZ" sz="2400"/>
                        <a:t>Smlouva o přepravě věci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cs-CZ" sz="2400" dirty="0"/>
                        <a:t>Potvrzení převzetí a odpovědnost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53137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7734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Jak je to s bezpečností veřejných Wi-Fi sítí? - Dvojklik">
            <a:extLst>
              <a:ext uri="{FF2B5EF4-FFF2-40B4-BE49-F238E27FC236}">
                <a16:creationId xmlns:a16="http://schemas.microsoft.com/office/drawing/2014/main" id="{DD171E56-66DB-835F-E977-ACF1B0207F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45" t="1076" r="7106" b="939"/>
          <a:stretch>
            <a:fillRect/>
          </a:stretch>
        </p:blipFill>
        <p:spPr bwMode="auto">
          <a:xfrm>
            <a:off x="7819566" y="2234485"/>
            <a:ext cx="4372434" cy="4623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17D5625A-8934-E493-19CC-6C75DD51C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/>
              <a:t>Připojení k Wi-Fi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36227CD4-F85C-55D8-E536-32D9DC65DDE2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2090172"/>
            <a:ext cx="6940639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cs-CZ" altLang="cs-CZ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1. Kliknutím na „Souhlasím s podmínkami“ uzavíráme licenční smlouvu.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cs-CZ" altLang="cs-CZ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2. Poskytovatel Wi-Fi může zpracovávat data v souladu s pravidly.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cs-CZ" altLang="cs-CZ" dirty="0">
                <a:latin typeface="+mj-lt"/>
              </a:rPr>
              <a:t>3. </a:t>
            </a:r>
            <a:r>
              <a:rPr kumimoji="0" lang="cs-CZ" altLang="cs-CZ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Uživatel se zavazuje službu neporušovat (např. nešířit nelegální obsah).</a:t>
            </a:r>
          </a:p>
        </p:txBody>
      </p:sp>
    </p:spTree>
    <p:extLst>
      <p:ext uri="{BB962C8B-B14F-4D97-AF65-F5344CB8AC3E}">
        <p14:creationId xmlns:p14="http://schemas.microsoft.com/office/powerpoint/2010/main" val="27982071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94B385D-4183-5CCF-6E1B-A94543309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Instalace aplikace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11E4603B-CF63-9499-EAE3-F8452F472DE8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947938" y="1690688"/>
            <a:ext cx="10405862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cs-CZ" altLang="cs-CZ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Každá aplikace obsahuje EULA – End User </a:t>
            </a:r>
            <a:r>
              <a:rPr kumimoji="0" lang="cs-CZ" altLang="cs-CZ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License</a:t>
            </a:r>
            <a:r>
              <a:rPr kumimoji="0" lang="cs-CZ" altLang="cs-CZ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cs-CZ" altLang="cs-CZ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Agreement</a:t>
            </a:r>
            <a:endParaRPr kumimoji="0" lang="cs-CZ" altLang="cs-CZ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cs-CZ" altLang="cs-CZ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Kliknutím na „Souhlasím“ uzavíráš smlouvu s vývojářem.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cs-CZ" altLang="cs-CZ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Dáváš svolení k instalaci, používání a aktualizaci aplikace.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11EBA520-7BCE-D087-88BE-E5C8B6AC98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632620" cy="6858000"/>
          </a:xfrm>
          <a:prstGeom prst="rect">
            <a:avLst/>
          </a:prstGeom>
        </p:spPr>
      </p:pic>
      <p:pic>
        <p:nvPicPr>
          <p:cNvPr id="6147" name="Picture 3" descr="EULA versus Terms and Conditions - Privacy Policies">
            <a:extLst>
              <a:ext uri="{FF2B5EF4-FFF2-40B4-BE49-F238E27FC236}">
                <a16:creationId xmlns:a16="http://schemas.microsoft.com/office/drawing/2014/main" id="{32E82132-D3AC-BA3B-9387-52B679B768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2620" y="0"/>
            <a:ext cx="568462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85951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38D82CD3-CDBA-49F7-C374-9F080ACDD0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E387A583-4F70-1A91-8690-9ECA70D80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197" y="223457"/>
            <a:ext cx="5124718" cy="2456518"/>
          </a:xfrm>
        </p:spPr>
        <p:txBody>
          <a:bodyPr>
            <a:normAutofit/>
          </a:bodyPr>
          <a:lstStyle/>
          <a:p>
            <a:r>
              <a:rPr lang="pt-BR" b="1" dirty="0"/>
              <a:t>Souhlas s cookies a ochranou dat (GDPR)</a:t>
            </a:r>
            <a:r>
              <a:rPr lang="cs-CZ" b="1" dirty="0"/>
              <a:t> 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5A1E11EE-DD46-1F31-9747-9747DA2D1E0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13196" y="3029892"/>
            <a:ext cx="4920803" cy="3108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cs-CZ" altLang="cs-CZ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Kliknutím na „Souhlasím s cookies“ dáváš právní svolení ke zpracování údajů.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cs-CZ" altLang="cs-CZ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Web nebo aplikace může sledovat tvoje chování.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cs-CZ" altLang="cs-CZ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Souhlas můžeš kdykoliv odvolat.</a:t>
            </a:r>
          </a:p>
        </p:txBody>
      </p:sp>
    </p:spTree>
    <p:extLst>
      <p:ext uri="{BB962C8B-B14F-4D97-AF65-F5344CB8AC3E}">
        <p14:creationId xmlns:p14="http://schemas.microsoft.com/office/powerpoint/2010/main" val="6151837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inská rozvážková služba Wolt sází na design. Pyšní se logem od mistra  grafiky Mackeyho Saturdaye nebo oceněním za UX aplikaci roku - CZECHDESIGN">
            <a:extLst>
              <a:ext uri="{FF2B5EF4-FFF2-40B4-BE49-F238E27FC236}">
                <a16:creationId xmlns:a16="http://schemas.microsoft.com/office/drawing/2014/main" id="{5A0D7724-E3C5-65D9-5001-07E91EB29C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9899" y="0"/>
            <a:ext cx="4632101" cy="2949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9CB86011-B796-07E4-B929-2C97AD35A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32610"/>
          </a:xfrm>
        </p:spPr>
        <p:txBody>
          <a:bodyPr/>
          <a:lstStyle/>
          <a:p>
            <a:r>
              <a:rPr lang="cs-CZ" b="1" dirty="0"/>
              <a:t>Objednávka jídla přes aplikaci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7A604D5-6A53-359C-F29A-1CFE56B1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6381" y="1309703"/>
            <a:ext cx="7185338" cy="5434883"/>
          </a:xfrm>
        </p:spPr>
        <p:txBody>
          <a:bodyPr/>
          <a:lstStyle/>
          <a:p>
            <a:r>
              <a:rPr lang="cs-CZ" dirty="0"/>
              <a:t>Kliknutím na „Objednat“ uzavíráš smlouvu o dodání služby.</a:t>
            </a:r>
          </a:p>
          <a:p>
            <a:r>
              <a:rPr lang="cs-CZ" dirty="0"/>
              <a:t>Po potvrzení objednávky vzniká závazek:</a:t>
            </a:r>
            <a:br>
              <a:rPr lang="cs-CZ" dirty="0"/>
            </a:br>
            <a:r>
              <a:rPr lang="cs-CZ" dirty="0"/>
              <a:t> Ty zaplatíš, restaurace nebo řidič musí dodat.</a:t>
            </a:r>
          </a:p>
          <a:p>
            <a:r>
              <a:rPr lang="cs-CZ" dirty="0"/>
              <a:t>Aplikace (např. </a:t>
            </a:r>
            <a:r>
              <a:rPr lang="cs-CZ" dirty="0" err="1"/>
              <a:t>Wolt</a:t>
            </a:r>
            <a:r>
              <a:rPr lang="cs-CZ" dirty="0"/>
              <a:t>, </a:t>
            </a:r>
            <a:r>
              <a:rPr lang="cs-CZ" dirty="0" err="1"/>
              <a:t>Bolt</a:t>
            </a:r>
            <a:r>
              <a:rPr lang="cs-CZ" dirty="0"/>
              <a:t>, Uber </a:t>
            </a:r>
            <a:r>
              <a:rPr lang="cs-CZ" dirty="0" err="1"/>
              <a:t>Eats</a:t>
            </a:r>
            <a:r>
              <a:rPr lang="cs-CZ" dirty="0"/>
              <a:t>) funguje jako zprostředkovatel.</a:t>
            </a:r>
          </a:p>
          <a:p>
            <a:r>
              <a:rPr lang="cs-CZ" dirty="0"/>
              <a:t>Potvrzení e-mailem nebo v aplikaci = důkaz o uzavření smlouvy.</a:t>
            </a:r>
          </a:p>
          <a:p>
            <a:r>
              <a:rPr lang="cs-CZ" dirty="0"/>
              <a:t>Při stornu objednávky po určité době může vzniknout smluvní pokuta.</a:t>
            </a:r>
          </a:p>
        </p:txBody>
      </p:sp>
    </p:spTree>
    <p:extLst>
      <p:ext uri="{BB962C8B-B14F-4D97-AF65-F5344CB8AC3E}">
        <p14:creationId xmlns:p14="http://schemas.microsoft.com/office/powerpoint/2010/main" val="25503571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8662021-7B33-B671-66A2-F395B4516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Elektronická smlouva je plnohodnotná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C4A2C1C-E043-0AE5-53ED-51BAAFC738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748494" cy="1922127"/>
          </a:xfrm>
        </p:spPr>
        <p:txBody>
          <a:bodyPr/>
          <a:lstStyle/>
          <a:p>
            <a:r>
              <a:rPr lang="cs-CZ" dirty="0"/>
              <a:t>Digitální smlouva je právně platná i bez podpisu.</a:t>
            </a:r>
          </a:p>
          <a:p>
            <a:r>
              <a:rPr lang="cs-CZ" dirty="0"/>
              <a:t>Kliknutí, platba, e-mail = právní úkon.</a:t>
            </a:r>
          </a:p>
          <a:p>
            <a:r>
              <a:rPr lang="cs-CZ" dirty="0"/>
              <a:t>Upravuje občanský zákoník a zákon o elektronickém obchodu.</a:t>
            </a: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F1792B11-B47D-AFEA-F0A9-1F0192845B23}"/>
              </a:ext>
            </a:extLst>
          </p:cNvPr>
          <p:cNvSpPr txBox="1"/>
          <p:nvPr/>
        </p:nvSpPr>
        <p:spPr>
          <a:xfrm>
            <a:off x="838200" y="3429000"/>
            <a:ext cx="968491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cs-CZ" sz="2800" dirty="0"/>
              <a:t> Převzetím balíčku uzavíráš smlouvu o přepravě věci.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2800" dirty="0"/>
              <a:t> Kurýr potvrzuje doručení, zákazník převzetí.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2800" dirty="0"/>
              <a:t> Podpis na terminálu = právní potvrzení.</a:t>
            </a:r>
          </a:p>
        </p:txBody>
      </p:sp>
    </p:spTree>
    <p:extLst>
      <p:ext uri="{BB962C8B-B14F-4D97-AF65-F5344CB8AC3E}">
        <p14:creationId xmlns:p14="http://schemas.microsoft.com/office/powerpoint/2010/main" val="26105021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D0E5423-40DB-8C1B-B5F6-0F3F9916E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/>
              <a:t>Když se něco pokazí – reklamace a odpovědnost</a:t>
            </a:r>
            <a:endParaRPr lang="cs-CZ" b="1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B7BF627-3E38-3E23-1251-57C7A9051B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Zboží dorazí poškozené → reklamace (právo na opravu, výměnu nebo vrácení peněz).</a:t>
            </a:r>
          </a:p>
          <a:p>
            <a:r>
              <a:rPr lang="cs-CZ" dirty="0"/>
              <a:t>Jídlo nedorazí nebo je studené → porušení smlouvy o službě.</a:t>
            </a:r>
          </a:p>
          <a:p>
            <a:r>
              <a:rPr lang="cs-CZ" dirty="0"/>
              <a:t>Zásilka zpožděná → nárok na kompenzaci nebo slevu.</a:t>
            </a:r>
          </a:p>
          <a:p>
            <a:r>
              <a:rPr lang="cs-CZ" dirty="0"/>
              <a:t>Vše řeší občanský zákoník a zákon o ochraně spotřebitele.</a:t>
            </a:r>
          </a:p>
          <a:p>
            <a:r>
              <a:rPr lang="cs-CZ" dirty="0"/>
              <a:t>Důkazem je potvrzení objednávky, e-mail nebo účtenka.</a:t>
            </a:r>
          </a:p>
        </p:txBody>
      </p:sp>
    </p:spTree>
    <p:extLst>
      <p:ext uri="{BB962C8B-B14F-4D97-AF65-F5344CB8AC3E}">
        <p14:creationId xmlns:p14="http://schemas.microsoft.com/office/powerpoint/2010/main" val="29074184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B880183-131E-E1C1-2EE9-29B99D26B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Jak se chránit v digitálním světě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76B77A4-DE2F-7908-1B1F-ED7BAED422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313045"/>
          </a:xfrm>
        </p:spPr>
        <p:txBody>
          <a:bodyPr/>
          <a:lstStyle/>
          <a:p>
            <a:r>
              <a:rPr lang="cs-CZ" dirty="0"/>
              <a:t>Čti podmínky, i když jsou dlouhé.</a:t>
            </a:r>
          </a:p>
          <a:p>
            <a:r>
              <a:rPr lang="cs-CZ" dirty="0"/>
              <a:t>Uchovávej potvrzení a e-maily – jsou právní důkaz.</a:t>
            </a:r>
          </a:p>
          <a:p>
            <a:r>
              <a:rPr lang="cs-CZ" dirty="0"/>
              <a:t>Používej důvěryhodné aplikace a weby.</a:t>
            </a:r>
          </a:p>
          <a:p>
            <a:r>
              <a:rPr lang="cs-CZ" dirty="0" err="1"/>
              <a:t>Neodklikávat</a:t>
            </a:r>
            <a:r>
              <a:rPr lang="cs-CZ" dirty="0"/>
              <a:t> automaticky „Souhlasím“.</a:t>
            </a:r>
          </a:p>
          <a:p>
            <a:r>
              <a:rPr lang="cs-CZ" dirty="0"/>
              <a:t>Digitální právo = stejné principy jako v reálném světě.</a:t>
            </a:r>
          </a:p>
          <a:p>
            <a:r>
              <a:rPr lang="cs-CZ" dirty="0"/>
              <a:t>Kliknutí = právní úkon, platba = závazek, podpis na displeji = důkaz.</a:t>
            </a:r>
          </a:p>
        </p:txBody>
      </p:sp>
    </p:spTree>
    <p:extLst>
      <p:ext uri="{BB962C8B-B14F-4D97-AF65-F5344CB8AC3E}">
        <p14:creationId xmlns:p14="http://schemas.microsoft.com/office/powerpoint/2010/main" val="342646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B0EB00A-A12A-8A81-E304-E2FD851AE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Zdroje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C15286AB-52E3-5902-7663-665A3980BDA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2385467"/>
            <a:ext cx="8241936" cy="3231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cs-CZ" altLang="cs-CZ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text: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cs-CZ" altLang="cs-CZ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cs-CZ" altLang="cs-CZ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Občanský zákoník č. 89/2012 Sb.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cs-CZ" altLang="cs-CZ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Zákon č. 634/1992 Sb. o ochraně spotřebitele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cs-CZ" altLang="cs-CZ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Zákon č. 110/2019 Sb. o ochraně osobních údajů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cs-CZ" altLang="cs-CZ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dTest.cz, ČOI.cz, Měšec.cz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cs-CZ" altLang="cs-CZ" b="1" dirty="0">
                <a:latin typeface="Arial" panose="020B0604020202020204" pitchFamily="34" charset="0"/>
                <a:cs typeface="Arial" panose="020B0604020202020204" pitchFamily="34" charset="0"/>
              </a:rPr>
              <a:t>Obrázky:</a:t>
            </a:r>
            <a:endParaRPr lang="cs-CZ" alt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cs-CZ" altLang="cs-CZ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altLang="cs-CZ" dirty="0" err="1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kumimoji="0" lang="cs-CZ" altLang="cs-CZ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hatGPT</a:t>
            </a:r>
            <a:r>
              <a:rPr kumimoji="0" lang="cs-CZ" altLang="cs-CZ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kumimoji="0" lang="cs-CZ" altLang="cs-CZ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canva</a:t>
            </a:r>
            <a:endParaRPr kumimoji="0" lang="en-US" altLang="cs-CZ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9542197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734</TotalTime>
  <Words>531</Words>
  <Application>Microsoft Office PowerPoint</Application>
  <PresentationFormat>Širokoúhlá obrazovka</PresentationFormat>
  <Paragraphs>67</Paragraphs>
  <Slides>11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Motiv Office</vt:lpstr>
      <vt:lpstr>Prezentace aplikace PowerPoint</vt:lpstr>
      <vt:lpstr>Co je právní vztah</vt:lpstr>
      <vt:lpstr>Digitální právní vztahy kolem nás</vt:lpstr>
      <vt:lpstr>Připojení k Wi-Fi</vt:lpstr>
      <vt:lpstr>Instalace aplikace</vt:lpstr>
      <vt:lpstr>Souhlas s cookies a ochranou dat (GDPR) </vt:lpstr>
      <vt:lpstr>Objednávka jídla přes aplikaci</vt:lpstr>
      <vt:lpstr>Elektronická smlouva je plnohodnotná</vt:lpstr>
      <vt:lpstr>Když se něco pokazí – reklamace a odpovědnost</vt:lpstr>
      <vt:lpstr>Jak se chránit v digitálním světě</vt:lpstr>
      <vt:lpstr>Zdroje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Daniel Chasák</dc:creator>
  <cp:lastModifiedBy>Daniel Chasák</cp:lastModifiedBy>
  <cp:revision>9</cp:revision>
  <dcterms:created xsi:type="dcterms:W3CDTF">2025-11-09T08:41:48Z</dcterms:created>
  <dcterms:modified xsi:type="dcterms:W3CDTF">2025-12-03T13:37:14Z</dcterms:modified>
</cp:coreProperties>
</file>